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94"/>
  </p:notesMasterIdLst>
  <p:sldIdLst>
    <p:sldId id="422" r:id="rId2"/>
    <p:sldId id="478" r:id="rId3"/>
    <p:sldId id="367" r:id="rId4"/>
    <p:sldId id="561" r:id="rId5"/>
    <p:sldId id="560" r:id="rId6"/>
    <p:sldId id="479" r:id="rId7"/>
    <p:sldId id="480" r:id="rId8"/>
    <p:sldId id="481" r:id="rId9"/>
    <p:sldId id="562" r:id="rId10"/>
    <p:sldId id="482" r:id="rId11"/>
    <p:sldId id="483" r:id="rId12"/>
    <p:sldId id="484" r:id="rId13"/>
    <p:sldId id="485" r:id="rId14"/>
    <p:sldId id="486" r:id="rId15"/>
    <p:sldId id="487" r:id="rId16"/>
    <p:sldId id="488" r:id="rId17"/>
    <p:sldId id="563" r:id="rId18"/>
    <p:sldId id="489" r:id="rId19"/>
    <p:sldId id="490" r:id="rId20"/>
    <p:sldId id="491" r:id="rId21"/>
    <p:sldId id="492" r:id="rId22"/>
    <p:sldId id="493" r:id="rId23"/>
    <p:sldId id="494" r:id="rId24"/>
    <p:sldId id="495" r:id="rId25"/>
    <p:sldId id="496" r:id="rId26"/>
    <p:sldId id="497" r:id="rId27"/>
    <p:sldId id="498" r:id="rId28"/>
    <p:sldId id="499" r:id="rId29"/>
    <p:sldId id="500" r:id="rId30"/>
    <p:sldId id="564" r:id="rId31"/>
    <p:sldId id="501" r:id="rId32"/>
    <p:sldId id="502" r:id="rId33"/>
    <p:sldId id="503" r:id="rId34"/>
    <p:sldId id="504" r:id="rId35"/>
    <p:sldId id="505" r:id="rId36"/>
    <p:sldId id="506" r:id="rId37"/>
    <p:sldId id="507" r:id="rId38"/>
    <p:sldId id="508" r:id="rId39"/>
    <p:sldId id="509" r:id="rId40"/>
    <p:sldId id="510" r:id="rId41"/>
    <p:sldId id="511" r:id="rId42"/>
    <p:sldId id="514" r:id="rId43"/>
    <p:sldId id="512" r:id="rId44"/>
    <p:sldId id="515" r:id="rId45"/>
    <p:sldId id="513" r:id="rId46"/>
    <p:sldId id="516" r:id="rId47"/>
    <p:sldId id="565" r:id="rId48"/>
    <p:sldId id="517" r:id="rId49"/>
    <p:sldId id="518" r:id="rId50"/>
    <p:sldId id="519" r:id="rId51"/>
    <p:sldId id="520" r:id="rId52"/>
    <p:sldId id="521" r:id="rId53"/>
    <p:sldId id="522" r:id="rId54"/>
    <p:sldId id="525" r:id="rId55"/>
    <p:sldId id="566" r:id="rId56"/>
    <p:sldId id="523" r:id="rId57"/>
    <p:sldId id="532" r:id="rId58"/>
    <p:sldId id="526" r:id="rId59"/>
    <p:sldId id="527" r:id="rId60"/>
    <p:sldId id="528" r:id="rId61"/>
    <p:sldId id="529" r:id="rId62"/>
    <p:sldId id="530" r:id="rId63"/>
    <p:sldId id="531" r:id="rId64"/>
    <p:sldId id="533" r:id="rId65"/>
    <p:sldId id="534" r:id="rId66"/>
    <p:sldId id="535" r:id="rId67"/>
    <p:sldId id="567" r:id="rId68"/>
    <p:sldId id="536" r:id="rId69"/>
    <p:sldId id="539" r:id="rId70"/>
    <p:sldId id="538" r:id="rId71"/>
    <p:sldId id="540" r:id="rId72"/>
    <p:sldId id="542" r:id="rId73"/>
    <p:sldId id="541" r:id="rId74"/>
    <p:sldId id="543" r:id="rId75"/>
    <p:sldId id="544" r:id="rId76"/>
    <p:sldId id="545" r:id="rId77"/>
    <p:sldId id="568" r:id="rId78"/>
    <p:sldId id="546" r:id="rId79"/>
    <p:sldId id="547" r:id="rId80"/>
    <p:sldId id="548" r:id="rId81"/>
    <p:sldId id="549" r:id="rId82"/>
    <p:sldId id="550" r:id="rId83"/>
    <p:sldId id="551" r:id="rId84"/>
    <p:sldId id="552" r:id="rId85"/>
    <p:sldId id="553" r:id="rId86"/>
    <p:sldId id="569" r:id="rId87"/>
    <p:sldId id="554" r:id="rId88"/>
    <p:sldId id="555" r:id="rId89"/>
    <p:sldId id="556" r:id="rId90"/>
    <p:sldId id="557" r:id="rId91"/>
    <p:sldId id="558" r:id="rId92"/>
    <p:sldId id="373" r:id="rId93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CC"/>
    <a:srgbClr val="0033CC"/>
    <a:srgbClr val="003399"/>
    <a:srgbClr val="9900CC"/>
    <a:srgbClr val="0066CC"/>
    <a:srgbClr val="000099"/>
    <a:srgbClr val="99336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65" autoAdjust="0"/>
    <p:restoredTop sz="92579" autoAdjust="0"/>
  </p:normalViewPr>
  <p:slideViewPr>
    <p:cSldViewPr>
      <p:cViewPr varScale="1">
        <p:scale>
          <a:sx n="76" d="100"/>
          <a:sy n="76" d="100"/>
        </p:scale>
        <p:origin x="1454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0" d="100"/>
          <a:sy n="60" d="100"/>
        </p:scale>
        <p:origin x="-1098" y="-72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C8D07DC8-1E30-4A35-8418-64EE8E117FD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366A9295-3C34-4AA9-9929-4F0D125C6E1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E04A4207-7B3B-4268-9562-62A09B4220C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7" name="Rectangle 5">
            <a:extLst>
              <a:ext uri="{FF2B5EF4-FFF2-40B4-BE49-F238E27FC236}">
                <a16:creationId xmlns:a16="http://schemas.microsoft.com/office/drawing/2014/main" id="{CD74CF76-808D-4842-BB42-8AA6B400DA5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3558" name="Rectangle 6">
            <a:extLst>
              <a:ext uri="{FF2B5EF4-FFF2-40B4-BE49-F238E27FC236}">
                <a16:creationId xmlns:a16="http://schemas.microsoft.com/office/drawing/2014/main" id="{74B4CF2B-B14F-42CA-8CA5-59BA5B836DC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3559" name="Rectangle 7">
            <a:extLst>
              <a:ext uri="{FF2B5EF4-FFF2-40B4-BE49-F238E27FC236}">
                <a16:creationId xmlns:a16="http://schemas.microsoft.com/office/drawing/2014/main" id="{47F09F0B-F630-4AE7-9F00-69DC3FEB20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AA253EDC-F1ED-4256-A76E-1980484211E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>
            <a:extLst>
              <a:ext uri="{FF2B5EF4-FFF2-40B4-BE49-F238E27FC236}">
                <a16:creationId xmlns:a16="http://schemas.microsoft.com/office/drawing/2014/main" id="{103B78A3-5121-45FE-AAD3-ED6497BF0C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备注占位符 2">
            <a:extLst>
              <a:ext uri="{FF2B5EF4-FFF2-40B4-BE49-F238E27FC236}">
                <a16:creationId xmlns:a16="http://schemas.microsoft.com/office/drawing/2014/main" id="{D73F40DA-C11A-4BDB-8777-DC8DE183BD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6388" name="灯片编号占位符 3">
            <a:extLst>
              <a:ext uri="{FF2B5EF4-FFF2-40B4-BE49-F238E27FC236}">
                <a16:creationId xmlns:a16="http://schemas.microsoft.com/office/drawing/2014/main" id="{59DBF822-4BA8-45AC-9388-EFE11826EA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fld id="{FF4989D2-36AC-4911-AD78-1D109FE7F45B}" type="slidenum">
              <a:rPr lang="en-US" altLang="zh-CN" smtClean="0">
                <a:latin typeface="Arial" panose="020B0604020202020204" pitchFamily="34" charset="0"/>
              </a:rPr>
              <a:pPr/>
              <a:t>1</a:t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>
            <a:extLst>
              <a:ext uri="{FF2B5EF4-FFF2-40B4-BE49-F238E27FC236}">
                <a16:creationId xmlns:a16="http://schemas.microsoft.com/office/drawing/2014/main" id="{103B78A3-5121-45FE-AAD3-ED6497BF0C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备注占位符 2">
            <a:extLst>
              <a:ext uri="{FF2B5EF4-FFF2-40B4-BE49-F238E27FC236}">
                <a16:creationId xmlns:a16="http://schemas.microsoft.com/office/drawing/2014/main" id="{D73F40DA-C11A-4BDB-8777-DC8DE183BD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6388" name="灯片编号占位符 3">
            <a:extLst>
              <a:ext uri="{FF2B5EF4-FFF2-40B4-BE49-F238E27FC236}">
                <a16:creationId xmlns:a16="http://schemas.microsoft.com/office/drawing/2014/main" id="{59DBF822-4BA8-45AC-9388-EFE11826EA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fld id="{FF4989D2-36AC-4911-AD78-1D109FE7F45B}" type="slidenum">
              <a:rPr lang="en-US" altLang="zh-CN" smtClean="0">
                <a:latin typeface="Arial" panose="020B0604020202020204" pitchFamily="34" charset="0"/>
              </a:rPr>
              <a:pPr/>
              <a:t>2</a:t>
            </a:fld>
            <a:endParaRPr lang="en-US" altLang="zh-CN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692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3FA4A4C-5D22-448A-AEFB-B6FAF34FC81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7E5FD42-2A3E-4C9D-8E5C-0CECCA989CD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1F91776-A528-48E3-949D-D559B2F6383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169C76-64F4-4B76-BB59-97C116BF82F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08647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27100" y="1268413"/>
            <a:ext cx="8042275" cy="52212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2FAD880-8D10-40D1-831B-F006C23C58E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D064B4F8-EAB2-451E-AF68-DBB96D50D64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90F13C3-1361-4E14-98FE-9C6E611797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FBBD76-C09F-4700-A7B9-B3F5C3E94B6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4472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59600" y="214313"/>
            <a:ext cx="2009775" cy="6275387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27100" y="214313"/>
            <a:ext cx="5880100" cy="62753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02F183E-FDFC-4DA7-9117-68B65876797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4FC89DB-2F34-45C4-BAF7-3D5BCC32FB4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B818C5B-8924-4843-A548-29173721B06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F8E1DD-55A7-4B90-A27D-87235A22E35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09276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27100" y="1268413"/>
            <a:ext cx="8042275" cy="52212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2E369E9-0659-4CD1-8ED1-11216811630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87DA77C-9C0E-4519-8EC7-125686EDA0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C4C021D-A02C-4FDE-B91C-58944E8789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61200" y="624363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0AFDC7-250A-46DB-9FC7-DEEF31B11A0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39356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9CB3F64-7D27-45FF-BE4D-5AD77F64A1F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B281179A-E948-4A7F-A735-CE4E8D438C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DAF2365-16AA-42FD-A114-E4FC50DAA30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186AA0-1C9E-454F-8977-6A747BE9C27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4263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27100" y="1268413"/>
            <a:ext cx="3944938" cy="5221287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38" y="1268413"/>
            <a:ext cx="3944937" cy="5221287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D1563927-69DC-49A8-B9A5-C2D5C7FA619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FBC0552-621B-4022-8FEF-033A2AC18D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23800BEA-FA13-4222-9C64-BBA781C878D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347B4E-A6D5-41A2-8F89-A4E1784EF38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30395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2F79461E-1205-4F2B-8ADD-EDE3FF9C8C0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53762405-64F4-4EB6-BFBE-2361A6D8D7E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E13F69E4-DCAF-433D-82EE-FCA673B7A81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2A53DB-5668-460A-B774-D29E4104036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4413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34900D09-AB78-46EE-97BD-3518095C266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148FF685-E9E6-4933-B4B5-5788764EDDC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3604049-2799-45C9-8521-67895F6EEB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CBA2F4-0DB9-46B9-8F97-00A4179DDDE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65887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1BFFF0A6-A67F-4842-91ED-D2CBB78EA71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49629DC3-0729-4E31-ADE8-C114BB9F07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11F44CDD-B319-43D1-8769-81E03E72DC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4C7AF0-C9B7-4DCD-84F9-11E4EB5C3DE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91155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92C75B2F-5A35-4F89-89A4-567DD89B15C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1334E7E-D4E8-4E65-8D7B-75B9E766C88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2BC4D7C3-275F-4B36-990C-60E38415A0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CA6D4B-ECDF-4ABC-93D2-500AEC0569A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8951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B598CD1-68D1-4E68-BA16-CA0AA76BF53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7532225-362B-4E9F-B7E0-A898132DF5E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9A0022E-536E-4573-A182-DF54F0E805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BEC434-107C-48D7-9BFD-DEB35E4FED5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0873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5" name="Rectangle 11">
            <a:extLst>
              <a:ext uri="{FF2B5EF4-FFF2-40B4-BE49-F238E27FC236}">
                <a16:creationId xmlns:a16="http://schemas.microsoft.com/office/drawing/2014/main" id="{18A51F92-7F15-4AE4-BC41-1C2D9B16300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1620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96" name="Rectangle 12">
            <a:extLst>
              <a:ext uri="{FF2B5EF4-FFF2-40B4-BE49-F238E27FC236}">
                <a16:creationId xmlns:a16="http://schemas.microsoft.com/office/drawing/2014/main" id="{53BD0144-BDC4-4392-9489-829C634D152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7600" y="624363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97" name="Rectangle 13">
            <a:extLst>
              <a:ext uri="{FF2B5EF4-FFF2-40B4-BE49-F238E27FC236}">
                <a16:creationId xmlns:a16="http://schemas.microsoft.com/office/drawing/2014/main" id="{3FF7FFE3-63FD-44B1-90F2-15A17A33BAB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0F5A3B85-691B-4E13-969B-B1873AAA5CC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4995D9-014E-4972-855C-9E42A17ACFF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09538" y="6507163"/>
            <a:ext cx="3857626" cy="31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eaLnBrk="1" hangingPunct="1">
              <a:lnSpc>
                <a:spcPct val="120000"/>
              </a:lnSpc>
              <a:spcBef>
                <a:spcPct val="20000"/>
              </a:spcBef>
              <a:buClr>
                <a:srgbClr val="3333CC"/>
              </a:buClr>
              <a:buSzPct val="55000"/>
              <a:tabLst>
                <a:tab pos="3595688" algn="l"/>
              </a:tabLst>
              <a:defRPr/>
            </a:pPr>
            <a:r>
              <a:rPr lang="zh-CN" alt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  <a:cs typeface="Arial" charset="0"/>
              </a:rPr>
              <a:t> 西安电子科技大学  通信工程学院</a:t>
            </a:r>
            <a:r>
              <a:rPr lang="en-US" altLang="zh-CN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  <a:cs typeface="Arial" charset="0"/>
              </a:rPr>
              <a:t>                           </a:t>
            </a:r>
            <a:endParaRPr lang="en-US" altLang="zh-CN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2" charset="-122"/>
              <a:ea typeface="黑体" pitchFamily="2" charset="-122"/>
              <a:cs typeface="Arial" charset="0"/>
              <a:sym typeface="Wingdings" pitchFamily="2" charset="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DF594CF-9774-4F56-A644-1568C6837DB9}"/>
              </a:ext>
            </a:extLst>
          </p:cNvPr>
          <p:cNvSpPr/>
          <p:nvPr userDrawn="1"/>
        </p:nvSpPr>
        <p:spPr>
          <a:xfrm>
            <a:off x="6883400" y="6505575"/>
            <a:ext cx="2143125" cy="2762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 eaLnBrk="1" hangingPunct="1">
              <a:defRPr/>
            </a:pPr>
            <a:r>
              <a:rPr lang="zh-CN" alt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</a:rPr>
              <a:t>  课件制作：曹丽娜  </a:t>
            </a:r>
            <a:endParaRPr lang="zh-CN" altLang="en-US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06" r:id="rId1"/>
    <p:sldLayoutId id="2147485407" r:id="rId2"/>
    <p:sldLayoutId id="2147485408" r:id="rId3"/>
    <p:sldLayoutId id="2147485409" r:id="rId4"/>
    <p:sldLayoutId id="2147485410" r:id="rId5"/>
    <p:sldLayoutId id="2147485411" r:id="rId6"/>
    <p:sldLayoutId id="2147485412" r:id="rId7"/>
    <p:sldLayoutId id="2147485413" r:id="rId8"/>
    <p:sldLayoutId id="2147485414" r:id="rId9"/>
    <p:sldLayoutId id="2147485415" r:id="rId10"/>
    <p:sldLayoutId id="2147485416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l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u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p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3">
            <a:extLst>
              <a:ext uri="{FF2B5EF4-FFF2-40B4-BE49-F238E27FC236}">
                <a16:creationId xmlns:a16="http://schemas.microsoft.com/office/drawing/2014/main" id="{E2F03006-AF84-4B91-B3AC-1FCAA1A79D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19218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1281C0-4BFD-4DEE-AA5B-9C0C3E030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988" y="1147500"/>
            <a:ext cx="6876024" cy="542548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8596F28-4C4B-42AA-8BB1-6A26E3C8A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5" y="1493785"/>
            <a:ext cx="816292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55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731FAF-BCA5-4659-B0F0-D04A92372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585" y="1302188"/>
            <a:ext cx="6677025" cy="19716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7B1DBCD-BD96-4E1D-B1C1-54D11C847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12" y="3609020"/>
            <a:ext cx="8105775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87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361757-15F4-429A-B77D-3FFC0226C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585" y="1403775"/>
            <a:ext cx="7166837" cy="465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84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4E408CC-19D2-411E-8603-F6C9071B7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620" y="1324737"/>
            <a:ext cx="6610350" cy="22098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FE86F7C-E6B8-40AD-9A52-69A8247A44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615"/>
          <a:stretch/>
        </p:blipFill>
        <p:spPr>
          <a:xfrm>
            <a:off x="649514" y="3920843"/>
            <a:ext cx="7844971" cy="201859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5EA6D54-93C0-4AD0-A8DF-801AE872EB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720" y="4981838"/>
            <a:ext cx="1895238" cy="10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172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7E8F73A-8DF5-42CE-860E-5B01C32CD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090" y="1178344"/>
            <a:ext cx="6610350" cy="2209800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B75E8E00-064B-4E7F-ADFF-7A4A0455FF8C}"/>
              </a:ext>
            </a:extLst>
          </p:cNvPr>
          <p:cNvGrpSpPr/>
          <p:nvPr/>
        </p:nvGrpSpPr>
        <p:grpSpPr>
          <a:xfrm>
            <a:off x="802527" y="3326831"/>
            <a:ext cx="7280210" cy="1751483"/>
            <a:chOff x="1853143" y="3982065"/>
            <a:chExt cx="8485714" cy="2427887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FFBB887E-A8A7-4B40-B63C-69B9DAD34C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9277"/>
            <a:stretch/>
          </p:blipFill>
          <p:spPr>
            <a:xfrm>
              <a:off x="1853143" y="3982065"/>
              <a:ext cx="8485714" cy="2427887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316432C-B400-464A-B9C3-B853F60B8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02944" y="5831927"/>
              <a:ext cx="142857" cy="238095"/>
            </a:xfrm>
            <a:prstGeom prst="rect">
              <a:avLst/>
            </a:prstGeom>
          </p:spPr>
        </p:pic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76260F11-3E2C-4335-A110-7794A03550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935" y="5233595"/>
            <a:ext cx="3247000" cy="119973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188EF8E9-6AF8-4BC2-952F-ACAD912BBF4A}"/>
                  </a:ext>
                </a:extLst>
              </p:cNvPr>
              <p:cNvSpPr txBox="1"/>
              <p:nvPr/>
            </p:nvSpPr>
            <p:spPr>
              <a:xfrm>
                <a:off x="5068212" y="5357019"/>
                <a:ext cx="4401603" cy="88235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zh-CN" altLang="en-US" sz="28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i="1" dirty="0"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zh-CN" alt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num>
                        <m:den>
                          <m:r>
                            <a:rPr lang="zh-CN" altLang="en-US" sz="280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den>
                      </m:f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188EF8E9-6AF8-4BC2-952F-ACAD912BBF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8212" y="5357019"/>
                <a:ext cx="4401603" cy="88235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图片 11">
            <a:extLst>
              <a:ext uri="{FF2B5EF4-FFF2-40B4-BE49-F238E27FC236}">
                <a16:creationId xmlns:a16="http://schemas.microsoft.com/office/drawing/2014/main" id="{F1803D19-7AAF-476B-8917-497F365AE8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05946" y="5003928"/>
            <a:ext cx="1273372" cy="403234"/>
          </a:xfrm>
          <a:prstGeom prst="rect">
            <a:avLst/>
          </a:prstGeom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2ED93E98-A345-45CC-8854-BE3322C03FB2}"/>
              </a:ext>
            </a:extLst>
          </p:cNvPr>
          <p:cNvGrpSpPr/>
          <p:nvPr/>
        </p:nvGrpSpPr>
        <p:grpSpPr>
          <a:xfrm>
            <a:off x="3404935" y="5464438"/>
            <a:ext cx="1889565" cy="813615"/>
            <a:chOff x="3940129" y="5830544"/>
            <a:chExt cx="2460671" cy="813615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38A75961-6A14-49A9-801B-2DDE4EF60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940129" y="5830544"/>
              <a:ext cx="2460671" cy="81361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02FE6755-7280-4F79-9596-6A49AF3D0861}"/>
                    </a:ext>
                  </a:extLst>
                </p:cNvPr>
                <p:cNvSpPr txBox="1"/>
                <p:nvPr/>
              </p:nvSpPr>
              <p:spPr>
                <a:xfrm>
                  <a:off x="4255308" y="5945096"/>
                  <a:ext cx="186527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8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sSup>
                          <m:sSup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CN" altLang="en-US" sz="2800" dirty="0"/>
                </a:p>
              </p:txBody>
            </p:sp>
          </mc:Choice>
          <mc:Fallback xmlns="">
            <p:sp>
              <p:nvSpPr>
                <p:cNvPr id="10" name="文本框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55308" y="5945096"/>
                  <a:ext cx="1865273" cy="523220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353025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7E8F73A-8DF5-42CE-860E-5B01C32CD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9809" y="1129177"/>
            <a:ext cx="6610350" cy="2209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F9955338-F2F3-4B88-9DA5-A7305839D39C}"/>
                  </a:ext>
                </a:extLst>
              </p:cNvPr>
              <p:cNvSpPr txBox="1"/>
              <p:nvPr/>
            </p:nvSpPr>
            <p:spPr>
              <a:xfrm>
                <a:off x="169865" y="2564968"/>
                <a:ext cx="3543406" cy="8823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zh-CN" altLang="en-US" sz="28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i="1" dirty="0"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zh-CN" alt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num>
                        <m:den>
                          <m:r>
                            <a:rPr lang="zh-CN" altLang="en-US" sz="280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den>
                      </m:f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F9955338-F2F3-4B88-9DA5-A7305839D3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865" y="2564968"/>
                <a:ext cx="3543406" cy="88235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文本框 29">
            <a:extLst>
              <a:ext uri="{FF2B5EF4-FFF2-40B4-BE49-F238E27FC236}">
                <a16:creationId xmlns:a16="http://schemas.microsoft.com/office/drawing/2014/main" id="{18D03BBD-9190-4AE8-8C91-F15A43A21D52}"/>
              </a:ext>
            </a:extLst>
          </p:cNvPr>
          <p:cNvSpPr txBox="1"/>
          <p:nvPr/>
        </p:nvSpPr>
        <p:spPr>
          <a:xfrm>
            <a:off x="7865" y="3563859"/>
            <a:ext cx="53869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定义金属电阻应变片的</a:t>
            </a:r>
            <a:r>
              <a:rPr lang="zh-CN" altLang="en-US" sz="2400" b="1" dirty="0">
                <a:solidFill>
                  <a:srgbClr val="FF0000"/>
                </a:solidFill>
              </a:rPr>
              <a:t>灵敏系数</a:t>
            </a:r>
            <a:r>
              <a:rPr lang="en-US" altLang="zh-CN" sz="2400" b="1" i="1" dirty="0">
                <a:solidFill>
                  <a:srgbClr val="FF0000"/>
                </a:solidFill>
              </a:rPr>
              <a:t>Ks</a:t>
            </a:r>
            <a:r>
              <a:rPr lang="zh-CN" altLang="en-US" sz="2400" dirty="0"/>
              <a:t>为：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AF4ED333-6F59-4894-A99C-B4C555B2F7C5}"/>
                  </a:ext>
                </a:extLst>
              </p:cNvPr>
              <p:cNvSpPr txBox="1"/>
              <p:nvPr/>
            </p:nvSpPr>
            <p:spPr>
              <a:xfrm>
                <a:off x="1196698" y="4238148"/>
                <a:ext cx="3895297" cy="7639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/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b="0" i="1" smtClean="0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1+2</m:t>
                          </m:r>
                          <m:r>
                            <a:rPr lang="zh-CN" altLang="en-US" sz="24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zh-CN" alt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num>
                        <m:den>
                          <m:r>
                            <a:rPr lang="zh-CN" altLang="en-US" sz="24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b="0" i="1" smtClean="0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AF4ED333-6F59-4894-A99C-B4C555B2F7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6698" y="4238148"/>
                <a:ext cx="3895297" cy="76392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2" name="组合 31">
            <a:extLst>
              <a:ext uri="{FF2B5EF4-FFF2-40B4-BE49-F238E27FC236}">
                <a16:creationId xmlns:a16="http://schemas.microsoft.com/office/drawing/2014/main" id="{85B52563-263A-4D96-9367-8CF559E92E8F}"/>
              </a:ext>
            </a:extLst>
          </p:cNvPr>
          <p:cNvGrpSpPr/>
          <p:nvPr/>
        </p:nvGrpSpPr>
        <p:grpSpPr>
          <a:xfrm>
            <a:off x="5576495" y="3858471"/>
            <a:ext cx="3225976" cy="1474027"/>
            <a:chOff x="7115810" y="4513250"/>
            <a:chExt cx="5076190" cy="1837450"/>
          </a:xfrm>
        </p:grpSpPr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44755D27-1297-47E6-9A1D-29A50257C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15810" y="4513250"/>
              <a:ext cx="5076190" cy="1409524"/>
            </a:xfrm>
            <a:prstGeom prst="rect">
              <a:avLst/>
            </a:prstGeom>
          </p:spPr>
        </p:pic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id="{241A31EE-2314-4AFD-8630-75A5B40C1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80933" y="5931652"/>
              <a:ext cx="3390476" cy="419048"/>
            </a:xfrm>
            <a:prstGeom prst="rect">
              <a:avLst/>
            </a:prstGeom>
          </p:spPr>
        </p:pic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EF40116B-B4A4-46D1-8658-9264E002B33F}"/>
              </a:ext>
            </a:extLst>
          </p:cNvPr>
          <p:cNvGrpSpPr/>
          <p:nvPr/>
        </p:nvGrpSpPr>
        <p:grpSpPr>
          <a:xfrm>
            <a:off x="309539" y="5372689"/>
            <a:ext cx="6308137" cy="793141"/>
            <a:chOff x="1091953" y="5891549"/>
            <a:chExt cx="6308137" cy="793141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4A191B1-1B44-42E0-9871-D8A7F7CA3CC2}"/>
                </a:ext>
              </a:extLst>
            </p:cNvPr>
            <p:cNvSpPr txBox="1"/>
            <p:nvPr/>
          </p:nvSpPr>
          <p:spPr>
            <a:xfrm>
              <a:off x="1091953" y="6039979"/>
              <a:ext cx="63081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对于</a:t>
              </a:r>
              <a:r>
                <a:rPr lang="zh-CN" altLang="en-US" sz="2400" b="1" dirty="0">
                  <a:solidFill>
                    <a:srgbClr val="FF0000"/>
                  </a:solidFill>
                </a:rPr>
                <a:t>金属材料</a:t>
              </a:r>
              <a:r>
                <a:rPr lang="zh-CN" altLang="en-US" sz="2400" dirty="0"/>
                <a:t>，    比较小，可以略去，则有：</a:t>
              </a:r>
            </a:p>
          </p:txBody>
        </p:sp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73EC30B0-CCDE-4F95-9A31-F9BCB9D99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47472" y="5891549"/>
              <a:ext cx="464135" cy="793141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6A07507-C726-45E4-8E1A-3EFF2F378BA3}"/>
                  </a:ext>
                </a:extLst>
              </p:cNvPr>
              <p:cNvSpPr txBox="1"/>
              <p:nvPr/>
            </p:nvSpPr>
            <p:spPr>
              <a:xfrm>
                <a:off x="6159183" y="5508254"/>
                <a:ext cx="2643288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altLang="zh-C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sub>
                      </m:sSub>
                      <m:r>
                        <a:rPr lang="en-US" altLang="zh-CN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altLang="zh-CN" sz="28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zh-CN" alt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𝝁</m:t>
                      </m:r>
                    </m:oMath>
                  </m:oMathPara>
                </a14:m>
                <a:endParaRPr lang="zh-CN" altLang="en-US" sz="20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6A07507-C726-45E4-8E1A-3EFF2F378B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9183" y="5508254"/>
                <a:ext cx="2643288" cy="43088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9004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B75844-3699-49ED-94B0-18C23F452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1403775"/>
            <a:ext cx="8334375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098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主要结构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3064357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D8AF6D3-10AB-4F6C-9A11-25EC38674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575" y="1493785"/>
            <a:ext cx="7273126" cy="413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4669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2C09E2-F2C9-414A-AEFC-C0DA3D58B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845" y="1242537"/>
            <a:ext cx="2124075" cy="6953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1A550BE-5EC4-4256-9F7B-6867B8C99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357" y="2123855"/>
            <a:ext cx="7137285" cy="409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454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3">
            <a:extLst>
              <a:ext uri="{FF2B5EF4-FFF2-40B4-BE49-F238E27FC236}">
                <a16:creationId xmlns:a16="http://schemas.microsoft.com/office/drawing/2014/main" id="{E2F03006-AF84-4B91-B3AC-1FCAA1A79D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19218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FCB9600-C05A-4FFB-BB02-B201307E8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1039" y="1403775"/>
            <a:ext cx="5961922" cy="471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32326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EFBE16C-D437-457D-B325-41FC04E38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30" y="1312846"/>
            <a:ext cx="5652120" cy="468235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A9BE7D9-EB73-43B6-81BE-108B72749099}"/>
              </a:ext>
            </a:extLst>
          </p:cNvPr>
          <p:cNvSpPr/>
          <p:nvPr/>
        </p:nvSpPr>
        <p:spPr>
          <a:xfrm>
            <a:off x="6181817" y="3654025"/>
            <a:ext cx="296218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F73131"/>
                </a:solidFill>
                <a:latin typeface="Arial" panose="020B0604020202020204" pitchFamily="34" charset="0"/>
              </a:rPr>
              <a:t>常用</a:t>
            </a:r>
            <a:r>
              <a:rPr lang="zh-CN" alt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的金属</a:t>
            </a:r>
            <a:r>
              <a:rPr lang="zh-CN" altLang="en-US" sz="2000" dirty="0">
                <a:solidFill>
                  <a:srgbClr val="F73131"/>
                </a:solidFill>
                <a:latin typeface="Arial" panose="020B0604020202020204" pitchFamily="34" charset="0"/>
              </a:rPr>
              <a:t>材料</a:t>
            </a:r>
            <a:r>
              <a:rPr lang="zh-CN" alt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有：</a:t>
            </a:r>
            <a:endParaRPr lang="en-US" altLang="zh-CN" sz="2000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r>
              <a:rPr lang="zh-CN" altLang="en-US" sz="2000" u="sng" dirty="0">
                <a:solidFill>
                  <a:srgbClr val="333333"/>
                </a:solidFill>
                <a:latin typeface="Arial" panose="020B0604020202020204" pitchFamily="34" charset="0"/>
              </a:rPr>
              <a:t>康铜、镍铬合金、铁铬 铝合金、铁镍铬合金及贵金属等</a:t>
            </a:r>
            <a:endParaRPr lang="zh-CN" altLang="en-US" sz="2000" u="sng" dirty="0"/>
          </a:p>
        </p:txBody>
      </p:sp>
    </p:spTree>
    <p:extLst>
      <p:ext uri="{BB962C8B-B14F-4D97-AF65-F5344CB8AC3E}">
        <p14:creationId xmlns:p14="http://schemas.microsoft.com/office/powerpoint/2010/main" val="578932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2ACA08A-0661-414C-BA8F-E466C04BD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80" y="1178749"/>
            <a:ext cx="7402276" cy="517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240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999CD7-2991-4CAE-8853-D8CC04655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10" y="1223755"/>
            <a:ext cx="7003990" cy="234279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CFDE491-11D0-428B-9C5B-821191BF5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26" y="3851877"/>
            <a:ext cx="8125348" cy="194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0934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D949E2B-8E5A-4BAB-B5E6-2C53AE9C4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745" y="1176073"/>
            <a:ext cx="3704762" cy="66666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FB962F6-D2F5-4A57-AA6D-7AE559607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675" y="1853825"/>
            <a:ext cx="4542857" cy="183809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405AB13-4C9F-4240-8638-218EF217F6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2594" y="1952243"/>
            <a:ext cx="1893169" cy="183809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407D889-441B-48A2-A0F1-B0E4D4FA0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481" y="3675524"/>
            <a:ext cx="1495238" cy="53333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4A79282-C51A-4E6D-A711-0A965A454A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481" y="4231027"/>
            <a:ext cx="8590125" cy="215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5522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1395FDF-8964-49F7-809F-A1598A708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620" y="1245359"/>
            <a:ext cx="6840760" cy="531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5426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D8481CC-CAF2-4EAD-AEC3-A25ED77A9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5" y="1178750"/>
            <a:ext cx="6795755" cy="533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031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8B3DC45-298F-4D9C-9B4A-FEE5A95C5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014" y="1223755"/>
            <a:ext cx="6759936" cy="284267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CEA7F80-8999-4D5A-B8B1-8A5B328AB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059" y="4509120"/>
            <a:ext cx="7605881" cy="89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6657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3283132-59F8-414B-8D53-81278618D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22" y="1178750"/>
            <a:ext cx="5048667" cy="527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9604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7F5198C-2E0E-499E-8A73-4B431D904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782" y="1166856"/>
            <a:ext cx="3847619" cy="6571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E5F9690-F2D4-41CF-A6E2-8DC443315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" y="1967877"/>
            <a:ext cx="9144040" cy="42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924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D966B35-23C1-43C2-9EE0-2DA390C02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787" y="1789803"/>
            <a:ext cx="3780952" cy="65714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F775F49-B866-4AFB-8262-A3CF9BD30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18" y="2663914"/>
            <a:ext cx="8428794" cy="256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810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应变式传感器的基本概念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压阻式传感器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主要结构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基本测量电路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14868179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A845BF0-715C-40DE-9030-9B00AF615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58770"/>
            <a:ext cx="7577824" cy="486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9899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7E63714-D7DB-4162-8469-BE3F2DAC1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40" y="1066237"/>
            <a:ext cx="8649120" cy="472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9620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4AD2C0-A930-4D40-9F09-7BE334162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80" y="1133745"/>
            <a:ext cx="6864177" cy="525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100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5CDA072-1BD7-410B-97C0-39F84501A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133745"/>
            <a:ext cx="7268002" cy="502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4227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C9E42AE-D7A9-4C6E-B551-586A56F38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40" y="1178750"/>
            <a:ext cx="8747720" cy="495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6312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D605F69-4181-4FA8-9E81-169DD760B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84" y="1133746"/>
            <a:ext cx="8378631" cy="499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599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47BB8D-2BE5-41BE-8F8C-326855578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77" y="1268760"/>
            <a:ext cx="8577445" cy="470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7447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32026A0-D407-4FFB-904F-8014DAAC1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39" y="1178750"/>
            <a:ext cx="8325925" cy="524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433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762B453-4AEF-4A36-9021-7091CCD0D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00" y="1223755"/>
            <a:ext cx="7659285" cy="313045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0FBF1D0-FB75-4147-9B68-7DCEE88EA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600" y="4653079"/>
            <a:ext cx="8406481" cy="114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52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应变式传感器的基本概念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金属应变片式传感器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10389731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B3088C0-AD27-4EDB-995B-A63FE6A83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764" y="1223755"/>
            <a:ext cx="7328472" cy="508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7711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E3B8408-DE16-4E71-9BB5-C38F60F83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40" y="1173606"/>
            <a:ext cx="8454909" cy="495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4607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91A014-D40E-4B5E-956E-FCB58EEB75AB}"/>
              </a:ext>
            </a:extLst>
          </p:cNvPr>
          <p:cNvSpPr txBox="1"/>
          <p:nvPr/>
        </p:nvSpPr>
        <p:spPr>
          <a:xfrm>
            <a:off x="161510" y="1088740"/>
            <a:ext cx="46646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FF0000"/>
                </a:solidFill>
              </a:rPr>
              <a:t>基本测量电路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47BB8D-2BE5-41BE-8F8C-326855578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14033"/>
            <a:ext cx="8577445" cy="434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4750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F9C416F-97E2-4016-BA9D-5A264FB81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934" y="1284261"/>
            <a:ext cx="2693186" cy="49098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C20F5BE-D8B3-4A74-BF62-6FEF78F4E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22" y="1970765"/>
            <a:ext cx="8246755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6860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47BB8D-2BE5-41BE-8F8C-326855578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77" y="1258258"/>
            <a:ext cx="8577445" cy="434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8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39D739D-2F14-45E7-987E-F1084387B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29" y="1223755"/>
            <a:ext cx="8145905" cy="5064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250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27A655-EA17-4272-93C2-5D5AAD456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40" y="1088740"/>
            <a:ext cx="8155173" cy="547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1861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主要结构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基本测量电路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主要特性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39981711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66000D8-8E4B-411B-B3B0-30BFA15D4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314" y="1818583"/>
            <a:ext cx="3438276" cy="361706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0DC5FC8-31F6-4496-B8DC-8C4AF9255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2711" y="4239090"/>
            <a:ext cx="1514324" cy="43682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4EE9CB6-7CEE-49DE-AF4F-71B01D6C5629}"/>
              </a:ext>
            </a:extLst>
          </p:cNvPr>
          <p:cNvSpPr/>
          <p:nvPr/>
        </p:nvSpPr>
        <p:spPr>
          <a:xfrm>
            <a:off x="2366755" y="4239090"/>
            <a:ext cx="3555395" cy="2023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16429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92DA52A-0566-4E61-8EC9-ED1EF044A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820" y="1178750"/>
            <a:ext cx="3023727" cy="173289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4E4F46-36A8-46EC-A4E2-1751E2CE3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721" y="3144100"/>
            <a:ext cx="8884279" cy="30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080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2800" dirty="0"/>
              <a:t>应变式传感器的核心元件是</a:t>
            </a:r>
            <a:r>
              <a:rPr lang="zh-CN" altLang="en-US" sz="2800" dirty="0">
                <a:solidFill>
                  <a:srgbClr val="FF0000"/>
                </a:solidFill>
              </a:rPr>
              <a:t>电阻应变片</a:t>
            </a:r>
            <a:r>
              <a:rPr lang="zh-CN" altLang="en-US" sz="2800" dirty="0"/>
              <a:t>，它可将试件上的应力变化转换成</a:t>
            </a:r>
            <a:r>
              <a:rPr lang="zh-CN" altLang="en-US" sz="2800" dirty="0">
                <a:solidFill>
                  <a:srgbClr val="FF0000"/>
                </a:solidFill>
              </a:rPr>
              <a:t>电阻变化</a:t>
            </a:r>
            <a:r>
              <a:rPr lang="en-US" altLang="zh-CN" sz="28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CN" sz="2800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FF0000"/>
                </a:solidFill>
              </a:rPr>
              <a:t>应变效应</a:t>
            </a:r>
          </a:p>
          <a:p>
            <a:r>
              <a:rPr lang="en-US" altLang="zh-CN" sz="2800" dirty="0"/>
              <a:t>    </a:t>
            </a:r>
            <a:r>
              <a:rPr lang="zh-CN" altLang="en-US" sz="2800" dirty="0"/>
              <a:t>导体或半导体在受到外界力的作用时，产生机械变形，机械变形导致其阻值变化，这种因形变而使阻值发生变化的现象称为应变效应</a:t>
            </a:r>
            <a:r>
              <a:rPr lang="en-US" altLang="zh-CN" sz="2800" dirty="0"/>
              <a:t>.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459634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8D4617-8DAD-45C3-B8F4-5FCDE9928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178750"/>
            <a:ext cx="5895655" cy="524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4016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DE0EFC-1A27-4DB7-A156-1113015D5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6855" y="1223755"/>
            <a:ext cx="2180952" cy="60952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CBC0E05-606A-4134-92AB-23BBBA84E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22" y="1846374"/>
            <a:ext cx="8788155" cy="412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029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734AC0E-288D-4ED6-BE14-C2CF8F986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1524" y="1190900"/>
            <a:ext cx="2380952" cy="59047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9205A87-613A-4881-AA0D-38585B201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25" y="2033845"/>
            <a:ext cx="8640960" cy="427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033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E863480-E816-466C-AA30-635D31852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755" y="1313765"/>
            <a:ext cx="3952381" cy="73333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29EBFEB-A994-474C-A3B8-5EFDA5219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54632"/>
            <a:ext cx="9028436" cy="338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8492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E863480-E816-466C-AA30-635D31852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194" y="1320948"/>
            <a:ext cx="3952381" cy="73333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F8E7894-3467-4DA2-AE73-C8CD51736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94" y="2438931"/>
            <a:ext cx="8754580" cy="236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833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主要结构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基本测量电路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温度补偿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236781820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5ABFC5A-6C3A-4A34-87DB-4BCEBD125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10" y="1583795"/>
            <a:ext cx="8550950" cy="324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2439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F2074AD-3DF0-4158-9CE2-6DE582A95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62" y="1358770"/>
            <a:ext cx="7875875" cy="446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0173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E327F4D-9340-4FF4-B85A-57F000867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25" y="1358770"/>
            <a:ext cx="8676761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304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BB5DAF-A882-4D31-A620-E575F1D54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14" y="5373487"/>
            <a:ext cx="8493272" cy="89523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DB734C4-BC54-4E8E-8144-77DEFAA24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85" y="1358770"/>
            <a:ext cx="7428229" cy="384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549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D163286-6EC6-4030-9F80-76404E955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10" y="1358770"/>
            <a:ext cx="8467725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1493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10AA698-0877-4474-AA84-7A39ED71E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876" y="1268760"/>
            <a:ext cx="8258247" cy="469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3418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BC9A97-3AAF-46B0-97ED-BA0B53F28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46" y="1268760"/>
            <a:ext cx="8648307" cy="481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2035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9E1D42A-D3E9-4548-BF98-001E87943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5" y="1239817"/>
            <a:ext cx="8175651" cy="484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96263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D5EC007-CAA5-4CF9-A933-BA8BC8C4E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64" y="1358770"/>
            <a:ext cx="8714472" cy="465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12395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6F3C7F-5003-4654-8C85-2E4FF1332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60" y="1403775"/>
            <a:ext cx="8704679" cy="472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81589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50A60A9-E849-4A74-B9F2-161AED166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15" y="1358770"/>
            <a:ext cx="8317642" cy="451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5869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F8D562-9957-42E4-A263-6A6CF9B75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10" y="1471282"/>
            <a:ext cx="8820980" cy="391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29970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主要结构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基本测量电路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温度补偿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常用例子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329562361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35F39E3-2C54-4502-A8F6-6BD571AF5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15" y="1313765"/>
            <a:ext cx="8488685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6246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41EF82-214F-4437-AC25-C31A5F2AA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45" y="1133745"/>
            <a:ext cx="8551910" cy="49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31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0B57735-77EF-4D4F-B233-01A09B747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1268760"/>
            <a:ext cx="7124700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88274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1543AF4-F32C-479E-A7A8-D682BF71C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93" y="1178751"/>
            <a:ext cx="8188613" cy="493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50154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8083DE-4330-4E08-AA35-6C6B1F9ED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11" y="1223755"/>
            <a:ext cx="7918378" cy="496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59877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55E54F-2C41-4714-B2CD-4C601DF6B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55" y="1313765"/>
            <a:ext cx="8010890" cy="492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4685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38EAB1-8720-4A98-9725-A346E2F9C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864" y="1538790"/>
            <a:ext cx="8106271" cy="316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90425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75FA838-18F8-4E8C-9079-F4663CD41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99" y="1223754"/>
            <a:ext cx="6795755" cy="532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70530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95BB707-43B5-4BFE-9C26-EB363DA4A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575" y="1322655"/>
            <a:ext cx="7293327" cy="258338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77E3264-27F5-4709-8747-D5B6ED25B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178" y="3906036"/>
            <a:ext cx="3480120" cy="203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8433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0470A2-547B-4ADC-A0AF-5924C4F8E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645" y="1178750"/>
            <a:ext cx="6557210" cy="538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87688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金属应变片式传感器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压阻式传感器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</a:p>
        </p:txBody>
      </p:sp>
    </p:spTree>
    <p:extLst>
      <p:ext uri="{BB962C8B-B14F-4D97-AF65-F5344CB8AC3E}">
        <p14:creationId xmlns:p14="http://schemas.microsoft.com/office/powerpoint/2010/main" val="414235165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E5F86A2-3792-48AE-87A4-D0A327B08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30" y="1313765"/>
            <a:ext cx="8055895" cy="480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60473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2EA32C-FAD3-446D-B952-3AF3C8A6C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133745"/>
            <a:ext cx="7309193" cy="526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99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A59871-A1DE-4C92-91DD-631224373FCF}"/>
              </a:ext>
            </a:extLst>
          </p:cNvPr>
          <p:cNvSpPr txBox="1"/>
          <p:nvPr/>
        </p:nvSpPr>
        <p:spPr>
          <a:xfrm>
            <a:off x="364032" y="1313765"/>
            <a:ext cx="841593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应变式传感器作为</a:t>
            </a:r>
            <a:r>
              <a:rPr lang="zh-CN" altLang="en-US" sz="2400" dirty="0">
                <a:solidFill>
                  <a:srgbClr val="FF0000"/>
                </a:solidFill>
              </a:rPr>
              <a:t>测力</a:t>
            </a:r>
            <a:r>
              <a:rPr lang="zh-CN" altLang="en-US" sz="2400" dirty="0"/>
              <a:t>的主要传感器，测力范围小到肌肉纤维，大到登月火箭，精确度可到0.01—0.1%。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zh-CN" altLang="en-US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特点:</a:t>
            </a:r>
          </a:p>
          <a:p>
            <a:r>
              <a:rPr lang="zh-CN" altLang="en-US" sz="2400" dirty="0"/>
              <a:t>      结构简单、精度高、测范围广、体积小、特性好。是目前测力、力矩、压力、加速度等物理应用最广泛的传感器之一。</a:t>
            </a:r>
          </a:p>
        </p:txBody>
      </p:sp>
    </p:spTree>
    <p:extLst>
      <p:ext uri="{BB962C8B-B14F-4D97-AF65-F5344CB8AC3E}">
        <p14:creationId xmlns:p14="http://schemas.microsoft.com/office/powerpoint/2010/main" val="323348284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BAD905-8EB1-400B-A187-DE31599B6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33" y="1108757"/>
            <a:ext cx="8733333" cy="5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54465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3D89E8E-34D9-437C-9A29-DF0D3902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30" y="1158428"/>
            <a:ext cx="8449893" cy="519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93376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3A2B9CE-875D-4A75-92C7-F559CAF43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5" y="1081436"/>
            <a:ext cx="7283665" cy="548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8044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9428019-DD18-4E4C-AA64-B01553BE6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09" y="1538790"/>
            <a:ext cx="8775975" cy="24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8043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F6B166-1C03-4BE4-A83A-04EEE8977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620" y="1137924"/>
            <a:ext cx="6885765" cy="533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1011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0DD7E22-805A-45A6-877A-814C493D6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75" y="1448780"/>
            <a:ext cx="8858510" cy="463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2826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金属应变片式传感器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压阻式传感器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常用例子</a:t>
            </a:r>
          </a:p>
        </p:txBody>
      </p:sp>
    </p:spTree>
    <p:extLst>
      <p:ext uri="{BB962C8B-B14F-4D97-AF65-F5344CB8AC3E}">
        <p14:creationId xmlns:p14="http://schemas.microsoft.com/office/powerpoint/2010/main" val="238684641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2E4BAB6-9BB1-4500-A3BE-28C874BE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952" y="1165900"/>
            <a:ext cx="7438095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4223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925670-23DD-4F10-A5F7-49539FC05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05" y="1178750"/>
            <a:ext cx="6795755" cy="528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7396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FF85931-FA7F-4D55-A41E-5373FA988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630" y="1268760"/>
            <a:ext cx="6472195" cy="503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170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r>
              <a:rPr lang="zh-CN" altLang="en-US" sz="3600" dirty="0">
                <a:solidFill>
                  <a:srgbClr val="FF0000"/>
                </a:solidFill>
              </a:rPr>
              <a:t>   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138355187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5BD2173-2DA7-4067-A1FD-2B554121B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381" y="1066862"/>
            <a:ext cx="8095238" cy="54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9892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056661C-1D0C-4C25-BD3E-1C46FC1D3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741" y="1268760"/>
            <a:ext cx="6660998" cy="505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3681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标题 1">
            <a:extLst>
              <a:ext uri="{FF2B5EF4-FFF2-40B4-BE49-F238E27FC236}">
                <a16:creationId xmlns:a16="http://schemas.microsoft.com/office/drawing/2014/main" id="{A2C8BB8C-44B7-442F-B9E9-3EE98F2E866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150938" y="98425"/>
            <a:ext cx="7021512" cy="9191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总结及要求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ECEB5B0-409A-4BB7-B67A-C1A1F39D30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1530" y="1403350"/>
            <a:ext cx="8415935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l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u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defTabSz="952500" eaLnBrk="1" hangingPunct="1">
              <a:lnSpc>
                <a:spcPts val="5000"/>
              </a:lnSpc>
              <a:buClr>
                <a:srgbClr val="0000CC"/>
              </a:buClr>
              <a:buSzPct val="50000"/>
              <a:buFont typeface="Wingdings" panose="05000000000000000000" pitchFamily="2" charset="2"/>
              <a:buNone/>
              <a:tabLst>
                <a:tab pos="4133850" algn="l"/>
              </a:tabLst>
            </a:pPr>
            <a:r>
              <a:rPr lang="en-US" altLang="zh-CN" kern="0" dirty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kern="0" dirty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、掌握电阻式传感器的</a:t>
            </a:r>
            <a:r>
              <a:rPr lang="zh-CN" altLang="en-US" kern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基本原理，转换电路</a:t>
            </a:r>
            <a:r>
              <a:rPr lang="zh-CN" altLang="en-US" kern="0" dirty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，尤其是电桥电路的设计与推导。</a:t>
            </a:r>
            <a:endParaRPr lang="en-US" altLang="zh-CN" kern="0" dirty="0">
              <a:solidFill>
                <a:srgbClr val="003399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defTabSz="952500" eaLnBrk="1" hangingPunct="1">
              <a:lnSpc>
                <a:spcPts val="5000"/>
              </a:lnSpc>
              <a:buClr>
                <a:srgbClr val="0000CC"/>
              </a:buClr>
              <a:buSzPct val="50000"/>
              <a:buFont typeface="Wingdings" panose="05000000000000000000" pitchFamily="2" charset="2"/>
              <a:buNone/>
              <a:tabLst>
                <a:tab pos="4133850" algn="l"/>
              </a:tabLst>
            </a:pPr>
            <a:r>
              <a:rPr lang="en-US" altLang="zh-CN" kern="0" dirty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kern="0" dirty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、掌握温度补偿的基本原理和方法。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隶书"/>
        <a:cs typeface=""/>
      </a:majorFont>
      <a:minorFont>
        <a:latin typeface="Times New Roman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Blends</Template>
  <TotalTime>4941</TotalTime>
  <Words>894</Words>
  <Application>Microsoft Office PowerPoint</Application>
  <PresentationFormat>全屏显示(4:3)</PresentationFormat>
  <Paragraphs>166</Paragraphs>
  <Slides>92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92</vt:i4>
      </vt:variant>
    </vt:vector>
  </HeadingPairs>
  <TitlesOfParts>
    <vt:vector size="102" baseType="lpstr">
      <vt:lpstr>黑体</vt:lpstr>
      <vt:lpstr>楷体_GB2312</vt:lpstr>
      <vt:lpstr>宋体</vt:lpstr>
      <vt:lpstr>微软雅黑</vt:lpstr>
      <vt:lpstr>Arial</vt:lpstr>
      <vt:lpstr>Cambria Math</vt:lpstr>
      <vt:lpstr>Tahoma</vt:lpstr>
      <vt:lpstr>Times New Roman</vt:lpstr>
      <vt:lpstr>Wingdings</vt:lpstr>
      <vt:lpstr>Blends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总结及要求</vt:lpstr>
    </vt:vector>
  </TitlesOfParts>
  <Company>Xidian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通信原理</dc:title>
  <dc:creator>Fan</dc:creator>
  <cp:lastModifiedBy>geniocean</cp:lastModifiedBy>
  <cp:revision>803</cp:revision>
  <dcterms:created xsi:type="dcterms:W3CDTF">2005-12-13T08:40:34Z</dcterms:created>
  <dcterms:modified xsi:type="dcterms:W3CDTF">2021-09-23T02:52:56Z</dcterms:modified>
</cp:coreProperties>
</file>

<file path=docProps/thumbnail.jpeg>
</file>